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58" r:id="rId5"/>
    <p:sldId id="265" r:id="rId6"/>
    <p:sldId id="259" r:id="rId7"/>
    <p:sldId id="290" r:id="rId8"/>
    <p:sldId id="293" r:id="rId9"/>
    <p:sldId id="292" r:id="rId10"/>
    <p:sldId id="291" r:id="rId11"/>
    <p:sldId id="260" r:id="rId12"/>
    <p:sldId id="266" r:id="rId13"/>
    <p:sldId id="268" r:id="rId14"/>
    <p:sldId id="269" r:id="rId15"/>
    <p:sldId id="270" r:id="rId16"/>
    <p:sldId id="271" r:id="rId17"/>
    <p:sldId id="276" r:id="rId18"/>
    <p:sldId id="279" r:id="rId19"/>
    <p:sldId id="278" r:id="rId20"/>
    <p:sldId id="280" r:id="rId21"/>
    <p:sldId id="281" r:id="rId22"/>
    <p:sldId id="261" r:id="rId23"/>
    <p:sldId id="287" r:id="rId24"/>
    <p:sldId id="262"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guide orient="horz" pos="215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12/29/2022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6E9DEC-419B-4CC5-A080-3B06BD5A8291}" type="datetimeFigureOut">
              <a:rPr lang="en-US" dirty="0"/>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1.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12/29/2022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9.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9.xml" /></Relationships>
</file>

<file path=ppt/slides/_rels/slide2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15.xml" /><Relationship Id="rId4" Type="http://schemas.openxmlformats.org/officeDocument/2006/relationships/image" Target="../media/image19.png" /></Relationships>
</file>

<file path=ppt/slides/_rels/slide21.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15.xml" /><Relationship Id="rId5" Type="http://schemas.openxmlformats.org/officeDocument/2006/relationships/image" Target="../media/image23.png" /><Relationship Id="rId4" Type="http://schemas.openxmlformats.org/officeDocument/2006/relationships/image" Target="../media/image22.png" /></Relationships>
</file>

<file path=ppt/slides/_rels/slide22.xml.rels><?xml version="1.0" encoding="UTF-8" standalone="yes"?>
<Relationships xmlns="http://schemas.openxmlformats.org/package/2006/relationships"><Relationship Id="rId3" Type="http://schemas.openxmlformats.org/officeDocument/2006/relationships/image" Target="../media/image25.jpeg" /><Relationship Id="rId2" Type="http://schemas.openxmlformats.org/officeDocument/2006/relationships/image" Target="../media/image24.png" /><Relationship Id="rId1" Type="http://schemas.openxmlformats.org/officeDocument/2006/relationships/slideLayout" Target="../slideLayouts/slideLayout4.xml" /><Relationship Id="rId4" Type="http://schemas.openxmlformats.org/officeDocument/2006/relationships/image" Target="../media/image26.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a-comprehensive-guide-to-convolutional-neural-networks-the-eli5-way-3bd2b1164a53" TargetMode="External" /><Relationship Id="rId7" Type="http://schemas.openxmlformats.org/officeDocument/2006/relationships/hyperlink" Target="https://www.tutorialspoint.com/flask/index.htm" TargetMode="External" /><Relationship Id="rId2" Type="http://schemas.openxmlformats.org/officeDocument/2006/relationships/hyperlink" Target="https://www.kaggle.com/datasets/msambare/fer2013" TargetMode="External" /><Relationship Id="rId1" Type="http://schemas.openxmlformats.org/officeDocument/2006/relationships/slideLayout" Target="../slideLayouts/slideLayout2.xml" /><Relationship Id="rId6" Type="http://schemas.openxmlformats.org/officeDocument/2006/relationships/hyperlink" Target="https://faces.dmi.unibas.ch/bfm/bfm2017.html" TargetMode="External" /><Relationship Id="rId5" Type="http://schemas.openxmlformats.org/officeDocument/2006/relationships/hyperlink" Target="https://www.geeksforgeeks.org/opencv-python-tutorial/" TargetMode="External" /><Relationship Id="rId4" Type="http://schemas.openxmlformats.org/officeDocument/2006/relationships/hyperlink" Target="https://www.javatpoint.com/keras" TargetMode="External" /></Relationships>
</file>

<file path=ppt/slides/_rels/slide25.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15.xml" /></Relationships>
</file>

<file path=ppt/slides/_rels/slide8.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sz="4800" dirty="0"/>
              <a:t>HUMAN FACE EMOTION IN </a:t>
            </a:r>
            <a:r>
              <a:rPr lang="en-US" sz="4800" dirty="0"/>
              <a:t>3D</a:t>
            </a:r>
            <a:endParaRPr lang="en-US" altLang="en-US" sz="4800" dirty="0"/>
          </a:p>
        </p:txBody>
      </p:sp>
      <p:sp>
        <p:nvSpPr>
          <p:cNvPr id="3" name="Subtitle 2"/>
          <p:cNvSpPr>
            <a:spLocks noGrp="1"/>
          </p:cNvSpPr>
          <p:nvPr>
            <p:ph type="subTitle" idx="1"/>
          </p:nvPr>
        </p:nvSpPr>
        <p:spPr>
          <a:xfrm>
            <a:off x="953277" y="4632875"/>
            <a:ext cx="8144134" cy="1117687"/>
          </a:xfrm>
        </p:spPr>
        <p:txBody>
          <a:bodyPr vert="horz" lIns="91440" tIns="45720" rIns="91440" bIns="45720" rtlCol="0" anchor="t">
            <a:normAutofit lnSpcReduction="20000"/>
          </a:bodyPr>
          <a:lstStyle/>
          <a:p>
            <a:r>
              <a:rPr lang="en-US" dirty="0"/>
              <a:t>Shaik Mohammed Sameer    1602-20-737-168</a:t>
            </a:r>
          </a:p>
          <a:p>
            <a:r>
              <a:rPr lang="en-US" dirty="0" err="1"/>
              <a:t>Jar</a:t>
            </a:r>
            <a:r>
              <a:rPr lang="en-IN" altLang="en-US" dirty="0" err="1"/>
              <a:t>up</a:t>
            </a:r>
            <a:r>
              <a:rPr lang="en-US" dirty="0" err="1"/>
              <a:t>la</a:t>
            </a:r>
            <a:r>
              <a:rPr lang="en-US" dirty="0"/>
              <a:t> Aruna                     1602-20-737-125</a:t>
            </a:r>
          </a:p>
          <a:p>
            <a:r>
              <a:rPr lang="en-US" dirty="0" err="1"/>
              <a:t>Chimmi</a:t>
            </a:r>
            <a:r>
              <a:rPr lang="en-US" dirty="0"/>
              <a:t> Mahesh                   1602-20-737-143</a:t>
            </a:r>
          </a:p>
        </p:txBody>
      </p:sp>
      <p:sp>
        <p:nvSpPr>
          <p:cNvPr id="4" name="TextBox 3"/>
          <p:cNvSpPr txBox="1"/>
          <p:nvPr/>
        </p:nvSpPr>
        <p:spPr>
          <a:xfrm>
            <a:off x="296888" y="2585914"/>
            <a:ext cx="3337315" cy="584775"/>
          </a:xfrm>
          <a:prstGeom prst="rect">
            <a:avLst/>
          </a:prstGeom>
          <a:noFill/>
        </p:spPr>
        <p:txBody>
          <a:bodyPr wrap="square" rtlCol="0">
            <a:spAutoFit/>
          </a:bodyPr>
          <a:lstStyle/>
          <a:p>
            <a:pPr algn="l"/>
            <a:r>
              <a:rPr lang="en-IN" sz="3200" dirty="0"/>
              <a:t>Batch -08 </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p>
        </p:txBody>
      </p:sp>
      <p:sp>
        <p:nvSpPr>
          <p:cNvPr id="5" name="Content Placeholder 4"/>
          <p:cNvSpPr>
            <a:spLocks noGrp="1"/>
          </p:cNvSpPr>
          <p:nvPr>
            <p:ph sz="half" idx="1"/>
          </p:nvPr>
        </p:nvSpPr>
        <p:spPr>
          <a:xfrm>
            <a:off x="680085" y="2336800"/>
            <a:ext cx="7244080" cy="3599180"/>
          </a:xfrm>
        </p:spPr>
        <p:txBody>
          <a:bodyPr/>
          <a:lstStyle/>
          <a:p>
            <a:pPr marL="0" indent="0">
              <a:buNone/>
            </a:pPr>
            <a:r>
              <a:rPr lang="en-IN" altLang="en-US"/>
              <a:t>&gt;&gt; 3D Model :</a:t>
            </a:r>
          </a:p>
          <a:p>
            <a:pPr>
              <a:buFont typeface="Wingdings" panose="05000000000000000000" charset="0"/>
              <a:buChar char="§"/>
            </a:pPr>
            <a:r>
              <a:rPr lang="en-IN" altLang="en-US"/>
              <a:t>Loading BFM model for making 3d face using torch, aspose-3d and mediapipe.</a:t>
            </a:r>
          </a:p>
        </p:txBody>
      </p:sp>
      <p:pic>
        <p:nvPicPr>
          <p:cNvPr id="7" name="Content Placeholder 6" descr="render"/>
          <p:cNvPicPr>
            <a:picLocks noGrp="1" noChangeAspect="1"/>
          </p:cNvPicPr>
          <p:nvPr>
            <p:ph sz="half" idx="2"/>
          </p:nvPr>
        </p:nvPicPr>
        <p:blipFill>
          <a:blip r:embed="rId2"/>
          <a:stretch>
            <a:fillRect/>
          </a:stretch>
        </p:blipFill>
        <p:spPr>
          <a:xfrm>
            <a:off x="680085" y="4238625"/>
            <a:ext cx="9118600" cy="16973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meline&#10;&#10;Description automatically generated"/>
          <p:cNvPicPr>
            <a:picLocks noChangeAspect="1"/>
          </p:cNvPicPr>
          <p:nvPr/>
        </p:nvPicPr>
        <p:blipFill>
          <a:blip r:embed="rId2"/>
          <a:stretch>
            <a:fillRect/>
          </a:stretch>
        </p:blipFill>
        <p:spPr>
          <a:xfrm>
            <a:off x="265098" y="1202466"/>
            <a:ext cx="10573406" cy="5521528"/>
          </a:xfrm>
          <a:prstGeom prst="rect">
            <a:avLst/>
          </a:prstGeom>
        </p:spPr>
      </p:pic>
      <p:sp>
        <p:nvSpPr>
          <p:cNvPr id="3" name="Rectangle 2"/>
          <p:cNvSpPr/>
          <p:nvPr/>
        </p:nvSpPr>
        <p:spPr>
          <a:xfrm>
            <a:off x="173420" y="134006"/>
            <a:ext cx="7528033" cy="9196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                                      </a:t>
            </a:r>
          </a:p>
        </p:txBody>
      </p:sp>
      <p:sp>
        <p:nvSpPr>
          <p:cNvPr id="4" name="TextBox 3">
            <a:extLst>
              <a:ext uri="{FF2B5EF4-FFF2-40B4-BE49-F238E27FC236}">
                <a16:creationId xmlns:a16="http://schemas.microsoft.com/office/drawing/2014/main" id="{EA9E5ECB-E88A-8AAC-8CAC-4982056B644B}"/>
              </a:ext>
            </a:extLst>
          </p:cNvPr>
          <p:cNvSpPr txBox="1"/>
          <p:nvPr/>
        </p:nvSpPr>
        <p:spPr>
          <a:xfrm>
            <a:off x="4486428" y="2640512"/>
            <a:ext cx="2521934" cy="1702887"/>
          </a:xfrm>
          <a:prstGeom prst="rect">
            <a:avLst/>
          </a:prstGeom>
          <a:noFill/>
        </p:spPr>
        <p:txBody>
          <a:bodyPr wrap="square" rtlCol="0">
            <a:spAutoFit/>
          </a:bodyPr>
          <a:lstStyle/>
          <a:p>
            <a:pPr algn="l"/>
            <a:endParaRPr lang="en-US" dirty="0"/>
          </a:p>
        </p:txBody>
      </p:sp>
      <p:sp>
        <p:nvSpPr>
          <p:cNvPr id="6" name="Rectangle 5">
            <a:extLst>
              <a:ext uri="{FF2B5EF4-FFF2-40B4-BE49-F238E27FC236}">
                <a16:creationId xmlns:a16="http://schemas.microsoft.com/office/drawing/2014/main" id="{10AF788F-E2A4-2AB5-803B-EB89428C05DA}"/>
              </a:ext>
            </a:extLst>
          </p:cNvPr>
          <p:cNvSpPr/>
          <p:nvPr/>
        </p:nvSpPr>
        <p:spPr>
          <a:xfrm flipV="1">
            <a:off x="1000815" y="3021957"/>
            <a:ext cx="705362" cy="642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0EA4C4-05FA-AE1B-7212-C7F9A20A4AAB}"/>
              </a:ext>
            </a:extLst>
          </p:cNvPr>
          <p:cNvSpPr txBox="1"/>
          <p:nvPr/>
        </p:nvSpPr>
        <p:spPr>
          <a:xfrm>
            <a:off x="791777" y="3122623"/>
            <a:ext cx="1828800" cy="369332"/>
          </a:xfrm>
          <a:prstGeom prst="rect">
            <a:avLst/>
          </a:prstGeom>
          <a:noFill/>
        </p:spPr>
        <p:txBody>
          <a:bodyPr wrap="square" rtlCol="0">
            <a:spAutoFit/>
          </a:bodyPr>
          <a:lstStyle/>
          <a:p>
            <a:pPr algn="l"/>
            <a:r>
              <a:rPr lang="en-IN" b="1" dirty="0">
                <a:solidFill>
                  <a:schemeClr val="bg1"/>
                </a:solidFill>
              </a:rPr>
              <a:t>FER 2013</a:t>
            </a:r>
            <a:endParaRPr lang="en-US"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Use Cases</a:t>
            </a:r>
          </a:p>
        </p:txBody>
      </p:sp>
      <p:sp>
        <p:nvSpPr>
          <p:cNvPr id="5" name="Content Placeholder 4"/>
          <p:cNvSpPr>
            <a:spLocks noGrp="1"/>
          </p:cNvSpPr>
          <p:nvPr>
            <p:ph idx="1"/>
          </p:nvPr>
        </p:nvSpPr>
        <p:spPr>
          <a:xfrm>
            <a:off x="419735" y="2126615"/>
            <a:ext cx="10352405" cy="4617085"/>
          </a:xfrm>
        </p:spPr>
        <p:txBody>
          <a:bodyPr/>
          <a:lstStyle/>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Use Case-1: </a:t>
            </a: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Name</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Upload Image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Actors</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User</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Description</a:t>
            </a:r>
            <a:r>
              <a:rPr lang="en-US">
                <a:latin typeface="Times New Roman" panose="02020603050405020304" charset="0"/>
                <a:cs typeface="Calibri" panose="020F0502020204030204" charset="0"/>
                <a:sym typeface="+mn-ea"/>
              </a:rPr>
              <a:t> : Allows user to </a:t>
            </a:r>
            <a:r>
              <a:rPr lang="en-IN" altLang="en-US">
                <a:latin typeface="Times New Roman" panose="02020603050405020304" charset="0"/>
                <a:cs typeface="Calibri" panose="020F0502020204030204" charset="0"/>
                <a:sym typeface="+mn-ea"/>
              </a:rPr>
              <a:t>upload image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Pre-Conditions</a:t>
            </a:r>
            <a:r>
              <a:rPr lang="en-US">
                <a:latin typeface="Times New Roman" panose="02020603050405020304" charset="0"/>
                <a:cs typeface="Calibri" panose="020F0502020204030204" charset="0"/>
                <a:sym typeface="+mn-ea"/>
              </a:rPr>
              <a:t> : </a:t>
            </a:r>
            <a:r>
              <a:rPr lang="en-IN" altLang="en-US">
                <a:latin typeface="Times New Roman" panose="02020603050405020304" charset="0"/>
                <a:cs typeface="Calibri" panose="020F0502020204030204" charset="0"/>
                <a:sym typeface="+mn-ea"/>
              </a:rPr>
              <a:t>take a picture</a:t>
            </a:r>
            <a:endParaRPr lang="en-US" b="1">
              <a:latin typeface="Times New Roman" panose="02020603050405020304" charset="0"/>
              <a:cs typeface="Calibri" panose="020F0502020204030204" charset="0"/>
            </a:endParaRPr>
          </a:p>
          <a:p>
            <a:pPr marL="285750" indent="-285750">
              <a:buFont typeface="Arial" panose="020B0604020202020204" pitchFamily="34" charset="0"/>
              <a:buChar char="•"/>
            </a:pPr>
            <a:r>
              <a:rPr lang="en-US" b="1">
                <a:latin typeface="Times New Roman" panose="02020603050405020304" charset="0"/>
                <a:cs typeface="Calibri" panose="020F0502020204030204" charset="0"/>
                <a:sym typeface="+mn-ea"/>
              </a:rPr>
              <a:t>Post-Conditions </a:t>
            </a:r>
            <a:r>
              <a:rPr lang="en-US">
                <a:latin typeface="Times New Roman" panose="02020603050405020304" charset="0"/>
                <a:cs typeface="Calibri" panose="020F0502020204030204" charset="0"/>
                <a:sym typeface="+mn-ea"/>
              </a:rPr>
              <a:t>: </a:t>
            </a:r>
            <a:r>
              <a:rPr lang="en-IN" altLang="en-US">
                <a:latin typeface="Times New Roman" panose="02020603050405020304" charset="0"/>
                <a:cs typeface="Calibri" panose="020F0502020204030204" charset="0"/>
                <a:sym typeface="+mn-ea"/>
              </a:rPr>
              <a:t>image will be uploaded</a:t>
            </a:r>
          </a:p>
        </p:txBody>
      </p:sp>
      <p:graphicFrame>
        <p:nvGraphicFramePr>
          <p:cNvPr id="6" name="Table 5"/>
          <p:cNvGraphicFramePr/>
          <p:nvPr/>
        </p:nvGraphicFramePr>
        <p:xfrm>
          <a:off x="827405" y="5081270"/>
          <a:ext cx="8533130" cy="1524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buNone/>
                      </a:pPr>
                      <a:r>
                        <a:rPr lang="en-IN" altLang="en-US"/>
                        <a:t>                      USER</a:t>
                      </a:r>
                    </a:p>
                  </a:txBody>
                  <a:tcPr/>
                </a:tc>
                <a:tc>
                  <a:txBody>
                    <a:bodyPr/>
                    <a:lstStyle/>
                    <a:p>
                      <a:pPr>
                        <a:buNone/>
                      </a:pPr>
                      <a:r>
                        <a:rPr lang="en-IN" altLang="en-US"/>
                        <a:t>                        SYSTEM</a:t>
                      </a:r>
                    </a:p>
                  </a:txBody>
                  <a:tcPr/>
                </a:tc>
                <a:extLst>
                  <a:ext uri="{0D108BD9-81ED-4DB2-BD59-A6C34878D82A}">
                    <a16:rowId xmlns:a16="http://schemas.microsoft.com/office/drawing/2014/main" val="10000"/>
                  </a:ext>
                </a:extLst>
              </a:tr>
              <a:tr h="381000">
                <a:tc>
                  <a:txBody>
                    <a:bodyPr/>
                    <a:lstStyle/>
                    <a:p>
                      <a:pPr>
                        <a:buNone/>
                      </a:pPr>
                      <a:r>
                        <a:rPr lang="en-IN" altLang="en-US"/>
                        <a:t>upload an image</a:t>
                      </a:r>
                    </a:p>
                  </a:txBody>
                  <a:tcPr/>
                </a:tc>
                <a:tc>
                  <a:txBody>
                    <a:bodyPr/>
                    <a:lstStyle/>
                    <a:p>
                      <a:pPr>
                        <a:buNone/>
                      </a:pPr>
                      <a:endParaRPr lang="en-US"/>
                    </a:p>
                  </a:txBody>
                  <a:tcPr/>
                </a:tc>
                <a:extLst>
                  <a:ext uri="{0D108BD9-81ED-4DB2-BD59-A6C34878D82A}">
                    <a16:rowId xmlns:a16="http://schemas.microsoft.com/office/drawing/2014/main" val="10001"/>
                  </a:ext>
                </a:extLst>
              </a:tr>
              <a:tr h="381000">
                <a:tc>
                  <a:txBody>
                    <a:bodyPr/>
                    <a:lstStyle/>
                    <a:p>
                      <a:pPr>
                        <a:buNone/>
                      </a:pPr>
                      <a:r>
                        <a:rPr lang="en-IN" altLang="en-US"/>
                        <a:t>click submit</a:t>
                      </a:r>
                    </a:p>
                  </a:txBody>
                  <a:tcPr/>
                </a:tc>
                <a:tc>
                  <a:txBody>
                    <a:bodyPr/>
                    <a:lstStyle/>
                    <a:p>
                      <a:pPr>
                        <a:buNone/>
                      </a:pPr>
                      <a:endParaRPr lang="en-US"/>
                    </a:p>
                  </a:txBody>
                  <a:tcPr/>
                </a:tc>
                <a:extLst>
                  <a:ext uri="{0D108BD9-81ED-4DB2-BD59-A6C34878D82A}">
                    <a16:rowId xmlns:a16="http://schemas.microsoft.com/office/drawing/2014/main" val="10002"/>
                  </a:ext>
                </a:extLst>
              </a:tr>
              <a:tr h="381000">
                <a:tc>
                  <a:txBody>
                    <a:bodyPr/>
                    <a:lstStyle/>
                    <a:p>
                      <a:pPr>
                        <a:buNone/>
                      </a:pPr>
                      <a:endParaRPr lang="en-US"/>
                    </a:p>
                  </a:txBody>
                  <a:tcPr/>
                </a:tc>
                <a:tc>
                  <a:txBody>
                    <a:bodyPr/>
                    <a:lstStyle/>
                    <a:p>
                      <a:pPr>
                        <a:buNone/>
                      </a:pPr>
                      <a:r>
                        <a:rPr lang="en-IN" altLang="en-US"/>
                        <a:t>image is uploaded take to next page</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sym typeface="+mn-ea"/>
              </a:rPr>
              <a:t>Use Cases</a:t>
            </a:r>
            <a:endParaRPr lang="en-US"/>
          </a:p>
        </p:txBody>
      </p:sp>
      <p:graphicFrame>
        <p:nvGraphicFramePr>
          <p:cNvPr id="14" name="Content Placeholder 13"/>
          <p:cNvGraphicFramePr>
            <a:graphicFrameLocks noGrp="1"/>
          </p:cNvGraphicFramePr>
          <p:nvPr>
            <p:ph idx="1"/>
          </p:nvPr>
        </p:nvGraphicFramePr>
        <p:xfrm>
          <a:off x="459976" y="4795593"/>
          <a:ext cx="9613900" cy="1541145"/>
        </p:xfrm>
        <a:graphic>
          <a:graphicData uri="http://schemas.openxmlformats.org/drawingml/2006/table">
            <a:tbl>
              <a:tblPr firstRow="1" bandRow="1">
                <a:tableStyleId>{5C22544A-7EE6-4342-B048-85BDC9FD1C3A}</a:tableStyleId>
              </a:tblPr>
              <a:tblGrid>
                <a:gridCol w="4806950">
                  <a:extLst>
                    <a:ext uri="{9D8B030D-6E8A-4147-A177-3AD203B41FA5}">
                      <a16:colId xmlns:a16="http://schemas.microsoft.com/office/drawing/2014/main" val="20000"/>
                    </a:ext>
                  </a:extLst>
                </a:gridCol>
                <a:gridCol w="4806950">
                  <a:extLst>
                    <a:ext uri="{9D8B030D-6E8A-4147-A177-3AD203B41FA5}">
                      <a16:colId xmlns:a16="http://schemas.microsoft.com/office/drawing/2014/main" val="20001"/>
                    </a:ext>
                  </a:extLst>
                </a:gridCol>
              </a:tblGrid>
              <a:tr h="381000">
                <a:tc>
                  <a:txBody>
                    <a:bodyPr/>
                    <a:lstStyle/>
                    <a:p>
                      <a:pPr>
                        <a:buNone/>
                      </a:pPr>
                      <a:r>
                        <a:rPr lang="en-IN" altLang="en-US"/>
                        <a:t>                    USER</a:t>
                      </a:r>
                    </a:p>
                  </a:txBody>
                  <a:tcPr/>
                </a:tc>
                <a:tc>
                  <a:txBody>
                    <a:bodyPr/>
                    <a:lstStyle/>
                    <a:p>
                      <a:pPr>
                        <a:buNone/>
                      </a:pPr>
                      <a:r>
                        <a:rPr lang="en-IN" altLang="en-US"/>
                        <a:t>                 SYSTEM</a:t>
                      </a:r>
                    </a:p>
                  </a:txBody>
                  <a:tcPr/>
                </a:tc>
                <a:extLst>
                  <a:ext uri="{0D108BD9-81ED-4DB2-BD59-A6C34878D82A}">
                    <a16:rowId xmlns:a16="http://schemas.microsoft.com/office/drawing/2014/main" val="10000"/>
                  </a:ext>
                </a:extLst>
              </a:tr>
              <a:tr h="381000">
                <a:tc>
                  <a:txBody>
                    <a:bodyPr/>
                    <a:lstStyle/>
                    <a:p>
                      <a:pPr>
                        <a:buNone/>
                      </a:pPr>
                      <a:r>
                        <a:rPr lang="en-IN" altLang="en-US"/>
                        <a:t>no image uploaded</a:t>
                      </a:r>
                    </a:p>
                  </a:txBody>
                  <a:tcPr/>
                </a:tc>
                <a:tc>
                  <a:txBody>
                    <a:bodyPr/>
                    <a:lstStyle/>
                    <a:p>
                      <a:pPr>
                        <a:buNone/>
                      </a:pPr>
                      <a:endParaRPr lang="en-US"/>
                    </a:p>
                  </a:txBody>
                  <a:tcPr/>
                </a:tc>
                <a:extLst>
                  <a:ext uri="{0D108BD9-81ED-4DB2-BD59-A6C34878D82A}">
                    <a16:rowId xmlns:a16="http://schemas.microsoft.com/office/drawing/2014/main" val="10001"/>
                  </a:ext>
                </a:extLst>
              </a:tr>
              <a:tr h="381000">
                <a:tc>
                  <a:txBody>
                    <a:bodyPr/>
                    <a:lstStyle/>
                    <a:p>
                      <a:pPr>
                        <a:buNone/>
                      </a:pPr>
                      <a:r>
                        <a:rPr lang="en-IN" altLang="en-US"/>
                        <a:t>click submit</a:t>
                      </a:r>
                    </a:p>
                  </a:txBody>
                  <a:tcPr/>
                </a:tc>
                <a:tc>
                  <a:txBody>
                    <a:bodyPr/>
                    <a:lstStyle/>
                    <a:p>
                      <a:pPr>
                        <a:buNone/>
                      </a:pPr>
                      <a:endParaRPr lang="en-US"/>
                    </a:p>
                  </a:txBody>
                  <a:tcPr/>
                </a:tc>
                <a:extLst>
                  <a:ext uri="{0D108BD9-81ED-4DB2-BD59-A6C34878D82A}">
                    <a16:rowId xmlns:a16="http://schemas.microsoft.com/office/drawing/2014/main" val="10002"/>
                  </a:ext>
                </a:extLst>
              </a:tr>
              <a:tr h="398145">
                <a:tc>
                  <a:txBody>
                    <a:bodyPr/>
                    <a:lstStyle/>
                    <a:p>
                      <a:pPr>
                        <a:buNone/>
                      </a:pPr>
                      <a:endParaRPr lang="en-US"/>
                    </a:p>
                  </a:txBody>
                  <a:tcPr/>
                </a:tc>
                <a:tc>
                  <a:txBody>
                    <a:bodyPr/>
                    <a:lstStyle/>
                    <a:p>
                      <a:pPr>
                        <a:buNone/>
                      </a:pPr>
                      <a:r>
                        <a:rPr lang="en-IN" altLang="en-US"/>
                        <a:t>redirect to same page</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459740" y="2275205"/>
            <a:ext cx="9035415" cy="2306955"/>
          </a:xfrm>
          <a:prstGeom prst="rect">
            <a:avLst/>
          </a:prstGeom>
          <a:noFill/>
        </p:spPr>
        <p:txBody>
          <a:bodyPr wrap="square" rtlCol="0">
            <a:spAutoFit/>
          </a:bodyPr>
          <a:lstStyle/>
          <a:p>
            <a:pPr algn="l"/>
            <a:r>
              <a:rPr lang="en-US" sz="2400"/>
              <a:t>Use Case-2: </a:t>
            </a:r>
          </a:p>
          <a:p>
            <a:pPr algn="l"/>
            <a:r>
              <a:rPr lang="en-US" sz="2400"/>
              <a:t>Name : Upload image</a:t>
            </a:r>
          </a:p>
          <a:p>
            <a:pPr algn="l"/>
            <a:r>
              <a:rPr lang="en-US" sz="2400"/>
              <a:t>Actors : User</a:t>
            </a:r>
          </a:p>
          <a:p>
            <a:pPr algn="l"/>
            <a:r>
              <a:rPr lang="en-US" sz="2400"/>
              <a:t>Description : Allows user to upload image</a:t>
            </a:r>
          </a:p>
          <a:p>
            <a:pPr algn="l"/>
            <a:r>
              <a:rPr lang="en-US" sz="2400"/>
              <a:t>Pre-Conditions : take a picture</a:t>
            </a:r>
          </a:p>
          <a:p>
            <a:pPr algn="l"/>
            <a:r>
              <a:rPr lang="en-US" sz="2400"/>
              <a:t>Post-Conditions : if image not uploaded redirect to same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altLang="en-US">
                <a:sym typeface="+mn-ea"/>
              </a:rPr>
              <a:t>Use Cases</a:t>
            </a:r>
            <a:endParaRPr lang="en-US"/>
          </a:p>
        </p:txBody>
      </p:sp>
      <p:sp>
        <p:nvSpPr>
          <p:cNvPr id="3" name="Content Placeholder 2"/>
          <p:cNvSpPr>
            <a:spLocks noGrp="1"/>
          </p:cNvSpPr>
          <p:nvPr>
            <p:ph sz="half" idx="1"/>
          </p:nvPr>
        </p:nvSpPr>
        <p:spPr>
          <a:xfrm>
            <a:off x="680085" y="2336800"/>
            <a:ext cx="8936990" cy="3599180"/>
          </a:xfrm>
        </p:spPr>
        <p:txBody>
          <a:bodyPr/>
          <a:lstStyle/>
          <a:p>
            <a:pPr marL="0" indent="0">
              <a:buNone/>
            </a:pPr>
            <a:r>
              <a:rPr lang="en-US"/>
              <a:t>Use Case-</a:t>
            </a:r>
            <a:r>
              <a:rPr lang="en-IN" altLang="en-US"/>
              <a:t>3</a:t>
            </a:r>
            <a:r>
              <a:rPr lang="en-US"/>
              <a:t>: </a:t>
            </a:r>
          </a:p>
          <a:p>
            <a:pPr marL="0" indent="0">
              <a:buNone/>
            </a:pPr>
            <a:r>
              <a:rPr lang="en-US"/>
              <a:t>Name : </a:t>
            </a:r>
            <a:r>
              <a:rPr lang="en-IN" altLang="en-US"/>
              <a:t>Predict</a:t>
            </a:r>
            <a:endParaRPr lang="en-US"/>
          </a:p>
          <a:p>
            <a:pPr marL="0" indent="0">
              <a:buNone/>
            </a:pPr>
            <a:r>
              <a:rPr lang="en-US"/>
              <a:t>Actors : </a:t>
            </a:r>
            <a:r>
              <a:rPr lang="en-IN" altLang="en-US"/>
              <a:t>System</a:t>
            </a:r>
            <a:endParaRPr lang="en-US"/>
          </a:p>
          <a:p>
            <a:pPr marL="0" indent="0">
              <a:buNone/>
            </a:pPr>
            <a:r>
              <a:rPr lang="en-US"/>
              <a:t>Description : </a:t>
            </a:r>
            <a:r>
              <a:rPr lang="en-IN" altLang="en-US"/>
              <a:t>Predict emotion</a:t>
            </a:r>
            <a:r>
              <a:rPr lang="en-US"/>
              <a:t> </a:t>
            </a:r>
            <a:r>
              <a:rPr lang="en-IN" altLang="en-US"/>
              <a:t>of</a:t>
            </a:r>
            <a:r>
              <a:rPr lang="en-US"/>
              <a:t> upload</a:t>
            </a:r>
            <a:r>
              <a:rPr lang="en-IN" altLang="en-US"/>
              <a:t>ed</a:t>
            </a:r>
            <a:r>
              <a:rPr lang="en-US"/>
              <a:t> image</a:t>
            </a:r>
          </a:p>
          <a:p>
            <a:pPr marL="0" indent="0">
              <a:buNone/>
            </a:pPr>
            <a:endParaRPr lang="en-US"/>
          </a:p>
        </p:txBody>
      </p:sp>
      <p:graphicFrame>
        <p:nvGraphicFramePr>
          <p:cNvPr id="8" name="Table 7"/>
          <p:cNvGraphicFramePr/>
          <p:nvPr/>
        </p:nvGraphicFramePr>
        <p:xfrm>
          <a:off x="680085" y="4411980"/>
          <a:ext cx="8533765" cy="1524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buNone/>
                      </a:pPr>
                      <a:r>
                        <a:rPr lang="en-IN" altLang="en-US"/>
                        <a:t>                       USER</a:t>
                      </a:r>
                    </a:p>
                  </a:txBody>
                  <a:tcPr/>
                </a:tc>
                <a:tc>
                  <a:txBody>
                    <a:bodyPr/>
                    <a:lstStyle/>
                    <a:p>
                      <a:pPr>
                        <a:buNone/>
                      </a:pPr>
                      <a:r>
                        <a:rPr lang="en-IN" altLang="en-US"/>
                        <a:t>                 SYSTEM</a:t>
                      </a:r>
                    </a:p>
                  </a:txBody>
                  <a:tcPr/>
                </a:tc>
                <a:extLst>
                  <a:ext uri="{0D108BD9-81ED-4DB2-BD59-A6C34878D82A}">
                    <a16:rowId xmlns:a16="http://schemas.microsoft.com/office/drawing/2014/main" val="10000"/>
                  </a:ext>
                </a:extLst>
              </a:tr>
              <a:tr h="381000">
                <a:tc>
                  <a:txBody>
                    <a:bodyPr/>
                    <a:lstStyle/>
                    <a:p>
                      <a:pPr>
                        <a:buNone/>
                      </a:pPr>
                      <a:endParaRPr lang="en-US"/>
                    </a:p>
                  </a:txBody>
                  <a:tcPr/>
                </a:tc>
                <a:tc>
                  <a:txBody>
                    <a:bodyPr/>
                    <a:lstStyle/>
                    <a:p>
                      <a:pPr>
                        <a:buNone/>
                      </a:pPr>
                      <a:r>
                        <a:rPr lang="en-IN" altLang="en-US"/>
                        <a:t> take uploaded image and load trained model</a:t>
                      </a:r>
                    </a:p>
                  </a:txBody>
                  <a:tcPr/>
                </a:tc>
                <a:extLst>
                  <a:ext uri="{0D108BD9-81ED-4DB2-BD59-A6C34878D82A}">
                    <a16:rowId xmlns:a16="http://schemas.microsoft.com/office/drawing/2014/main" val="10001"/>
                  </a:ext>
                </a:extLst>
              </a:tr>
              <a:tr h="381000">
                <a:tc>
                  <a:txBody>
                    <a:bodyPr/>
                    <a:lstStyle/>
                    <a:p>
                      <a:pPr>
                        <a:buNone/>
                      </a:pPr>
                      <a:endParaRPr lang="en-IN" altLang="en-US"/>
                    </a:p>
                  </a:txBody>
                  <a:tcPr/>
                </a:tc>
                <a:tc>
                  <a:txBody>
                    <a:bodyPr/>
                    <a:lstStyle/>
                    <a:p>
                      <a:pPr>
                        <a:buNone/>
                      </a:pPr>
                      <a:r>
                        <a:rPr lang="en-IN" altLang="en-US"/>
                        <a:t>predict the emotion of image</a:t>
                      </a:r>
                    </a:p>
                  </a:txBody>
                  <a:tcPr/>
                </a:tc>
                <a:extLst>
                  <a:ext uri="{0D108BD9-81ED-4DB2-BD59-A6C34878D82A}">
                    <a16:rowId xmlns:a16="http://schemas.microsoft.com/office/drawing/2014/main" val="10002"/>
                  </a:ext>
                </a:extLst>
              </a:tr>
              <a:tr h="381000">
                <a:tc>
                  <a:txBody>
                    <a:bodyPr/>
                    <a:lstStyle/>
                    <a:p>
                      <a:pPr>
                        <a:buNone/>
                      </a:pPr>
                      <a:endParaRPr lang="en-US"/>
                    </a:p>
                  </a:txBody>
                  <a:tcPr/>
                </a:tc>
                <a:tc>
                  <a:txBody>
                    <a:bodyPr/>
                    <a:lstStyle/>
                    <a:p>
                      <a:pPr>
                        <a:buNone/>
                      </a:pPr>
                      <a:r>
                        <a:rPr lang="en-IN" altLang="en-US"/>
                        <a:t>display to user</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sym typeface="+mn-ea"/>
              </a:rPr>
              <a:t>Use Cases</a:t>
            </a:r>
            <a:endParaRPr lang="en-US"/>
          </a:p>
        </p:txBody>
      </p:sp>
      <p:sp>
        <p:nvSpPr>
          <p:cNvPr id="3" name="Content Placeholder 2"/>
          <p:cNvSpPr>
            <a:spLocks noGrp="1"/>
          </p:cNvSpPr>
          <p:nvPr>
            <p:ph sz="half" idx="1"/>
          </p:nvPr>
        </p:nvSpPr>
        <p:spPr>
          <a:xfrm>
            <a:off x="680085" y="2336800"/>
            <a:ext cx="10057130" cy="3599180"/>
          </a:xfrm>
        </p:spPr>
        <p:txBody>
          <a:bodyPr/>
          <a:lstStyle/>
          <a:p>
            <a:r>
              <a:rPr lang="en-US"/>
              <a:t>Use Case-</a:t>
            </a:r>
            <a:r>
              <a:rPr lang="en-IN" altLang="en-US"/>
              <a:t>4</a:t>
            </a:r>
            <a:r>
              <a:rPr lang="en-US"/>
              <a:t>: </a:t>
            </a:r>
          </a:p>
          <a:p>
            <a:r>
              <a:rPr lang="en-US"/>
              <a:t>Name : </a:t>
            </a:r>
            <a:r>
              <a:rPr lang="en-IN" altLang="en-US"/>
              <a:t>Make 3d face</a:t>
            </a:r>
            <a:endParaRPr lang="en-US"/>
          </a:p>
          <a:p>
            <a:r>
              <a:rPr lang="en-US"/>
              <a:t>Actors : </a:t>
            </a:r>
            <a:r>
              <a:rPr lang="en-IN" altLang="en-US"/>
              <a:t>System</a:t>
            </a:r>
            <a:endParaRPr lang="en-US"/>
          </a:p>
          <a:p>
            <a:r>
              <a:rPr lang="en-US"/>
              <a:t>Description : </a:t>
            </a:r>
            <a:r>
              <a:rPr lang="en-IN" altLang="en-US"/>
              <a:t>Make a 3d face of image using BFM</a:t>
            </a:r>
            <a:endParaRPr lang="en-US"/>
          </a:p>
          <a:p>
            <a:pPr marL="0" indent="0">
              <a:buNone/>
            </a:pPr>
            <a:endParaRPr lang="en-US"/>
          </a:p>
        </p:txBody>
      </p:sp>
      <p:graphicFrame>
        <p:nvGraphicFramePr>
          <p:cNvPr id="5" name="Table 4"/>
          <p:cNvGraphicFramePr/>
          <p:nvPr/>
        </p:nvGraphicFramePr>
        <p:xfrm>
          <a:off x="680085" y="4411980"/>
          <a:ext cx="8533765" cy="152400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buNone/>
                      </a:pPr>
                      <a:r>
                        <a:rPr lang="en-IN" altLang="en-US"/>
                        <a:t>                    USER</a:t>
                      </a:r>
                    </a:p>
                  </a:txBody>
                  <a:tcPr/>
                </a:tc>
                <a:tc>
                  <a:txBody>
                    <a:bodyPr/>
                    <a:lstStyle/>
                    <a:p>
                      <a:pPr>
                        <a:buNone/>
                      </a:pPr>
                      <a:r>
                        <a:rPr lang="en-IN" altLang="en-US"/>
                        <a:t>                  SYSTEM</a:t>
                      </a:r>
                    </a:p>
                  </a:txBody>
                  <a:tcPr/>
                </a:tc>
                <a:extLst>
                  <a:ext uri="{0D108BD9-81ED-4DB2-BD59-A6C34878D82A}">
                    <a16:rowId xmlns:a16="http://schemas.microsoft.com/office/drawing/2014/main" val="10000"/>
                  </a:ext>
                </a:extLst>
              </a:tr>
              <a:tr h="381000">
                <a:tc>
                  <a:txBody>
                    <a:bodyPr/>
                    <a:lstStyle/>
                    <a:p>
                      <a:pPr>
                        <a:buNone/>
                      </a:pPr>
                      <a:endParaRPr lang="en-US"/>
                    </a:p>
                  </a:txBody>
                  <a:tcPr/>
                </a:tc>
                <a:tc>
                  <a:txBody>
                    <a:bodyPr/>
                    <a:lstStyle/>
                    <a:p>
                      <a:pPr>
                        <a:buNone/>
                      </a:pPr>
                      <a:r>
                        <a:rPr lang="en-IN" altLang="en-US"/>
                        <a:t>take uploaded image and load BFM trained model</a:t>
                      </a:r>
                    </a:p>
                  </a:txBody>
                  <a:tcPr/>
                </a:tc>
                <a:extLst>
                  <a:ext uri="{0D108BD9-81ED-4DB2-BD59-A6C34878D82A}">
                    <a16:rowId xmlns:a16="http://schemas.microsoft.com/office/drawing/2014/main" val="10001"/>
                  </a:ext>
                </a:extLst>
              </a:tr>
              <a:tr h="381000">
                <a:tc>
                  <a:txBody>
                    <a:bodyPr/>
                    <a:lstStyle/>
                    <a:p>
                      <a:pPr>
                        <a:buNone/>
                      </a:pPr>
                      <a:endParaRPr lang="en-US"/>
                    </a:p>
                  </a:txBody>
                  <a:tcPr/>
                </a:tc>
                <a:tc>
                  <a:txBody>
                    <a:bodyPr/>
                    <a:lstStyle/>
                    <a:p>
                      <a:pPr>
                        <a:buNone/>
                      </a:pPr>
                      <a:r>
                        <a:rPr lang="en-IN" altLang="en-US"/>
                        <a:t>convert image face into 3d face</a:t>
                      </a:r>
                    </a:p>
                  </a:txBody>
                  <a:tcPr/>
                </a:tc>
                <a:extLst>
                  <a:ext uri="{0D108BD9-81ED-4DB2-BD59-A6C34878D82A}">
                    <a16:rowId xmlns:a16="http://schemas.microsoft.com/office/drawing/2014/main" val="10002"/>
                  </a:ext>
                </a:extLst>
              </a:tr>
              <a:tr h="381000">
                <a:tc>
                  <a:txBody>
                    <a:bodyPr/>
                    <a:lstStyle/>
                    <a:p>
                      <a:pPr>
                        <a:buNone/>
                      </a:pPr>
                      <a:endParaRPr lang="en-US"/>
                    </a:p>
                  </a:txBody>
                  <a:tcPr/>
                </a:tc>
                <a:tc>
                  <a:txBody>
                    <a:bodyPr/>
                    <a:lstStyle/>
                    <a:p>
                      <a:pPr>
                        <a:buNone/>
                      </a:pPr>
                      <a:r>
                        <a:rPr lang="en-IN" altLang="en-US"/>
                        <a:t>display to user</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Output Screenshots</a:t>
            </a:r>
          </a:p>
        </p:txBody>
      </p:sp>
      <p:pic>
        <p:nvPicPr>
          <p:cNvPr id="7" name="Picture Placeholder 6" descr="home"/>
          <p:cNvPicPr>
            <a:picLocks noGrp="1" noChangeAspect="1"/>
          </p:cNvPicPr>
          <p:nvPr>
            <p:ph type="pic" idx="1"/>
          </p:nvPr>
        </p:nvPicPr>
        <p:blipFill>
          <a:blip r:embed="rId2"/>
          <a:stretch>
            <a:fillRect/>
          </a:stretch>
        </p:blipFill>
        <p:spPr>
          <a:xfrm>
            <a:off x="680085" y="2336800"/>
            <a:ext cx="9946005" cy="39281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nd"/>
          <p:cNvPicPr>
            <a:picLocks noChangeAspect="1"/>
          </p:cNvPicPr>
          <p:nvPr/>
        </p:nvPicPr>
        <p:blipFill>
          <a:blip r:embed="rId2"/>
          <a:stretch>
            <a:fillRect/>
          </a:stretch>
        </p:blipFill>
        <p:spPr>
          <a:xfrm>
            <a:off x="248285" y="177165"/>
            <a:ext cx="11354435" cy="3029585"/>
          </a:xfrm>
          <a:prstGeom prst="rect">
            <a:avLst/>
          </a:prstGeom>
        </p:spPr>
      </p:pic>
      <p:pic>
        <p:nvPicPr>
          <p:cNvPr id="5" name="Picture 4" descr="drop"/>
          <p:cNvPicPr>
            <a:picLocks noChangeAspect="1"/>
          </p:cNvPicPr>
          <p:nvPr/>
        </p:nvPicPr>
        <p:blipFill>
          <a:blip r:embed="rId3"/>
          <a:stretch>
            <a:fillRect/>
          </a:stretch>
        </p:blipFill>
        <p:spPr>
          <a:xfrm>
            <a:off x="247650" y="2677160"/>
            <a:ext cx="11354435" cy="40582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5" name="Content Placeholder 4" descr="about"/>
          <p:cNvPicPr>
            <a:picLocks noGrp="1" noChangeAspect="1"/>
          </p:cNvPicPr>
          <p:nvPr>
            <p:ph idx="1"/>
          </p:nvPr>
        </p:nvPicPr>
        <p:blipFill>
          <a:blip r:embed="rId2"/>
          <a:stretch>
            <a:fillRect/>
          </a:stretch>
        </p:blipFill>
        <p:spPr>
          <a:xfrm>
            <a:off x="920750" y="2087245"/>
            <a:ext cx="9373235" cy="42373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Contact Us</a:t>
            </a:r>
          </a:p>
        </p:txBody>
      </p:sp>
      <p:pic>
        <p:nvPicPr>
          <p:cNvPr id="7" name="Picture Placeholder 6" descr="contact"/>
          <p:cNvPicPr>
            <a:picLocks noGrp="1" noChangeAspect="1"/>
          </p:cNvPicPr>
          <p:nvPr>
            <p:ph type="pic" idx="1"/>
          </p:nvPr>
        </p:nvPicPr>
        <p:blipFill>
          <a:blip r:embed="rId2"/>
          <a:stretch>
            <a:fillRect/>
          </a:stretch>
        </p:blipFill>
        <p:spPr>
          <a:xfrm>
            <a:off x="217805" y="2045970"/>
            <a:ext cx="10814685" cy="4310380"/>
          </a:xfrm>
          <a:prstGeom prst="rect">
            <a:avLst/>
          </a:prstGeom>
        </p:spPr>
      </p:pic>
      <p:sp>
        <p:nvSpPr>
          <p:cNvPr id="6" name="Text Placeholder 5"/>
          <p:cNvSpPr>
            <a:spLocks noGrp="1"/>
          </p:cNvSpPr>
          <p:nvPr>
            <p:ph type="body" sz="half" idx="2"/>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Contents</a:t>
            </a:r>
          </a:p>
        </p:txBody>
      </p:sp>
      <p:pic>
        <p:nvPicPr>
          <p:cNvPr id="7" name="Picture Placeholder 6" descr="content"/>
          <p:cNvPicPr>
            <a:picLocks noGrp="1" noChangeAspect="1"/>
          </p:cNvPicPr>
          <p:nvPr>
            <p:ph type="pic" idx="1"/>
          </p:nvPr>
        </p:nvPicPr>
        <p:blipFill>
          <a:blip r:embed="rId2"/>
          <a:stretch>
            <a:fillRect/>
          </a:stretch>
        </p:blipFill>
        <p:spPr>
          <a:xfrm>
            <a:off x="6134735" y="2257425"/>
            <a:ext cx="3094355" cy="4168775"/>
          </a:xfrm>
          <a:prstGeom prst="rect">
            <a:avLst/>
          </a:prstGeom>
        </p:spPr>
      </p:pic>
      <p:sp>
        <p:nvSpPr>
          <p:cNvPr id="6" name="Text Placeholder 5"/>
          <p:cNvSpPr>
            <a:spLocks noGrp="1"/>
          </p:cNvSpPr>
          <p:nvPr>
            <p:ph type="body" sz="half" idx="2"/>
          </p:nvPr>
        </p:nvSpPr>
        <p:spPr>
          <a:xfrm>
            <a:off x="680085" y="2257425"/>
            <a:ext cx="4075430" cy="3937000"/>
          </a:xfrm>
        </p:spPr>
        <p:txBody>
          <a:bodyPr>
            <a:normAutofit lnSpcReduction="20000"/>
          </a:bodyPr>
          <a:lstStyle/>
          <a:p>
            <a:pPr marL="342900" indent="-342900" algn="l">
              <a:buFont typeface="Wingdings" panose="05000000000000000000" charset="0"/>
              <a:buChar char="v"/>
            </a:pPr>
            <a:r>
              <a:rPr lang="en-US" sz="2000">
                <a:solidFill>
                  <a:schemeClr val="tx1"/>
                </a:solidFill>
                <a:sym typeface="+mn-ea"/>
              </a:rPr>
              <a:t>Abstract</a:t>
            </a:r>
          </a:p>
          <a:p>
            <a:pPr marL="342900" indent="-342900" algn="l">
              <a:buFont typeface="Wingdings" panose="05000000000000000000" charset="0"/>
              <a:buChar char="v"/>
            </a:pPr>
            <a:r>
              <a:rPr lang="en-US" sz="2000">
                <a:solidFill>
                  <a:schemeClr val="tx1"/>
                </a:solidFill>
                <a:sym typeface="+mn-ea"/>
              </a:rPr>
              <a:t>D</a:t>
            </a:r>
            <a:r>
              <a:rPr lang="en-IN" altLang="en-US" sz="2000">
                <a:solidFill>
                  <a:schemeClr val="tx1"/>
                </a:solidFill>
                <a:sym typeface="+mn-ea"/>
              </a:rPr>
              <a:t>escription</a:t>
            </a:r>
            <a:r>
              <a:rPr lang="en-US" sz="2000">
                <a:solidFill>
                  <a:schemeClr val="tx1"/>
                </a:solidFill>
                <a:sym typeface="+mn-ea"/>
              </a:rPr>
              <a:t> A</a:t>
            </a:r>
            <a:r>
              <a:rPr lang="en-IN" altLang="en-US" sz="2000">
                <a:solidFill>
                  <a:schemeClr val="tx1"/>
                </a:solidFill>
                <a:sym typeface="+mn-ea"/>
              </a:rPr>
              <a:t>bout</a:t>
            </a:r>
            <a:r>
              <a:rPr lang="en-US" sz="2000">
                <a:solidFill>
                  <a:schemeClr val="tx1"/>
                </a:solidFill>
                <a:sym typeface="+mn-ea"/>
              </a:rPr>
              <a:t> P</a:t>
            </a:r>
            <a:r>
              <a:rPr lang="en-IN" altLang="en-US" sz="2000">
                <a:solidFill>
                  <a:schemeClr val="tx1"/>
                </a:solidFill>
                <a:sym typeface="+mn-ea"/>
              </a:rPr>
              <a:t>roject</a:t>
            </a:r>
            <a:endParaRPr lang="en-US" sz="2000">
              <a:solidFill>
                <a:schemeClr val="tx1"/>
              </a:solidFill>
            </a:endParaRPr>
          </a:p>
          <a:p>
            <a:pPr marL="342900" indent="-342900" algn="l">
              <a:buFont typeface="Wingdings" panose="05000000000000000000" charset="0"/>
              <a:buChar char="v"/>
            </a:pPr>
            <a:r>
              <a:rPr lang="en-US" sz="2000">
                <a:solidFill>
                  <a:schemeClr val="tx1"/>
                </a:solidFill>
                <a:sym typeface="+mn-ea"/>
              </a:rPr>
              <a:t>U</a:t>
            </a:r>
            <a:r>
              <a:rPr lang="en-IN" altLang="en-US" sz="2000">
                <a:solidFill>
                  <a:schemeClr val="tx1"/>
                </a:solidFill>
                <a:sym typeface="+mn-ea"/>
              </a:rPr>
              <a:t>se</a:t>
            </a:r>
            <a:r>
              <a:rPr lang="en-US" sz="2000">
                <a:solidFill>
                  <a:schemeClr val="tx1"/>
                </a:solidFill>
                <a:sym typeface="+mn-ea"/>
              </a:rPr>
              <a:t> C</a:t>
            </a:r>
            <a:r>
              <a:rPr lang="en-IN" altLang="en-US" sz="2000">
                <a:solidFill>
                  <a:schemeClr val="tx1"/>
                </a:solidFill>
                <a:sym typeface="+mn-ea"/>
              </a:rPr>
              <a:t>ase</a:t>
            </a:r>
            <a:r>
              <a:rPr lang="en-US" sz="2000">
                <a:solidFill>
                  <a:schemeClr val="tx1"/>
                </a:solidFill>
                <a:sym typeface="+mn-ea"/>
              </a:rPr>
              <a:t> D</a:t>
            </a:r>
            <a:r>
              <a:rPr lang="en-IN" altLang="en-US" sz="2000">
                <a:solidFill>
                  <a:schemeClr val="tx1"/>
                </a:solidFill>
                <a:sym typeface="+mn-ea"/>
              </a:rPr>
              <a:t>iagram</a:t>
            </a:r>
          </a:p>
          <a:p>
            <a:pPr marL="342900" indent="-342900" algn="l">
              <a:buFont typeface="Wingdings" panose="05000000000000000000" charset="0"/>
              <a:buChar char="v"/>
            </a:pPr>
            <a:r>
              <a:rPr lang="en-IN" altLang="en-US" sz="2000">
                <a:solidFill>
                  <a:schemeClr val="tx1"/>
                </a:solidFill>
                <a:sym typeface="+mn-ea"/>
              </a:rPr>
              <a:t>Description About Models</a:t>
            </a:r>
          </a:p>
          <a:p>
            <a:pPr marL="342900" indent="-342900" algn="l">
              <a:buFont typeface="Wingdings" panose="05000000000000000000" charset="0"/>
              <a:buChar char="v"/>
            </a:pPr>
            <a:r>
              <a:rPr lang="en-IN" altLang="en-US" sz="2000">
                <a:solidFill>
                  <a:schemeClr val="tx1"/>
                </a:solidFill>
                <a:sym typeface="+mn-ea"/>
              </a:rPr>
              <a:t>Training</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Different use cases</a:t>
            </a:r>
          </a:p>
          <a:p>
            <a:pPr marL="342900" indent="-342900" algn="l">
              <a:buFont typeface="Wingdings" panose="05000000000000000000" charset="0"/>
              <a:buChar char="v"/>
            </a:pPr>
            <a:r>
              <a:rPr lang="en-US" sz="2000">
                <a:solidFill>
                  <a:schemeClr val="tx1"/>
                </a:solidFill>
                <a:sym typeface="+mn-ea"/>
              </a:rPr>
              <a:t>Output screenshots</a:t>
            </a:r>
          </a:p>
          <a:p>
            <a:pPr marL="342900" indent="-342900" algn="l">
              <a:buFont typeface="Wingdings" panose="05000000000000000000" charset="0"/>
              <a:buChar char="v"/>
            </a:pPr>
            <a:r>
              <a:rPr lang="en-US" sz="2000">
                <a:solidFill>
                  <a:schemeClr val="tx1"/>
                </a:solidFill>
                <a:sym typeface="+mn-ea"/>
              </a:rPr>
              <a:t>Technology used</a:t>
            </a:r>
          </a:p>
          <a:p>
            <a:pPr marL="342900" indent="-342900" algn="l">
              <a:buFont typeface="Wingdings" panose="05000000000000000000" charset="0"/>
              <a:buChar char="v"/>
            </a:pPr>
            <a:r>
              <a:rPr lang="en-IN" altLang="en-US" sz="2000">
                <a:solidFill>
                  <a:schemeClr val="tx1"/>
                </a:solidFill>
                <a:sym typeface="+mn-ea"/>
              </a:rPr>
              <a:t>Future Scope</a:t>
            </a:r>
            <a:endParaRPr lang="en-US" sz="2000">
              <a:solidFill>
                <a:schemeClr val="tx1"/>
              </a:solidFill>
              <a:sym typeface="+mn-ea"/>
            </a:endParaRPr>
          </a:p>
          <a:p>
            <a:pPr marL="342900" indent="-342900" algn="l">
              <a:buFont typeface="Wingdings" panose="05000000000000000000" charset="0"/>
              <a:buChar char="v"/>
            </a:pPr>
            <a:r>
              <a:rPr lang="en-US" sz="2000">
                <a:solidFill>
                  <a:schemeClr val="tx1"/>
                </a:solidFill>
                <a:sym typeface="+mn-ea"/>
              </a:rPr>
              <a:t>References</a:t>
            </a:r>
          </a:p>
          <a:p>
            <a:pPr marL="342900" indent="-342900"/>
            <a:endParaRPr lang="en-US" sz="2000">
              <a:solidFill>
                <a:schemeClr val="tx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Result</a:t>
            </a:r>
          </a:p>
        </p:txBody>
      </p:sp>
      <p:sp>
        <p:nvSpPr>
          <p:cNvPr id="5" name="Text Placeholder 4"/>
          <p:cNvSpPr>
            <a:spLocks noGrp="1"/>
          </p:cNvSpPr>
          <p:nvPr>
            <p:ph type="body" idx="1"/>
          </p:nvPr>
        </p:nvSpPr>
        <p:spPr/>
        <p:txBody>
          <a:bodyPr/>
          <a:lstStyle/>
          <a:p>
            <a:endParaRPr lang="en-US"/>
          </a:p>
        </p:txBody>
      </p:sp>
      <p:pic>
        <p:nvPicPr>
          <p:cNvPr id="14" name="Picture Placeholder 13" descr="15"/>
          <p:cNvPicPr>
            <a:picLocks noGrp="1" noChangeAspect="1"/>
          </p:cNvPicPr>
          <p:nvPr>
            <p:ph type="pic" idx="15"/>
          </p:nvPr>
        </p:nvPicPr>
        <p:blipFill>
          <a:blip r:embed="rId2"/>
          <a:stretch>
            <a:fillRect/>
          </a:stretch>
        </p:blipFill>
        <p:spPr>
          <a:xfrm>
            <a:off x="271145" y="2107565"/>
            <a:ext cx="3373120" cy="4157980"/>
          </a:xfrm>
          <a:prstGeom prst="rect">
            <a:avLst/>
          </a:prstGeom>
        </p:spPr>
      </p:pic>
      <p:sp>
        <p:nvSpPr>
          <p:cNvPr id="8" name="Text Placeholder 7"/>
          <p:cNvSpPr>
            <a:spLocks noGrp="1"/>
          </p:cNvSpPr>
          <p:nvPr>
            <p:ph type="body" sz="quarter" idx="3"/>
          </p:nvPr>
        </p:nvSpPr>
        <p:spPr/>
        <p:txBody>
          <a:bodyPr/>
          <a:lstStyle/>
          <a:p>
            <a:endParaRPr lang="en-US"/>
          </a:p>
        </p:txBody>
      </p:sp>
      <p:pic>
        <p:nvPicPr>
          <p:cNvPr id="15" name="Picture Placeholder 14" descr="i1"/>
          <p:cNvPicPr>
            <a:picLocks noGrp="1" noChangeAspect="1"/>
          </p:cNvPicPr>
          <p:nvPr>
            <p:ph type="pic" idx="21"/>
          </p:nvPr>
        </p:nvPicPr>
        <p:blipFill>
          <a:blip r:embed="rId3"/>
          <a:stretch>
            <a:fillRect/>
          </a:stretch>
        </p:blipFill>
        <p:spPr>
          <a:xfrm>
            <a:off x="4010660" y="2107565"/>
            <a:ext cx="3430905" cy="4157980"/>
          </a:xfrm>
          <a:prstGeom prst="rect">
            <a:avLst/>
          </a:prstGeom>
        </p:spPr>
      </p:pic>
      <p:pic>
        <p:nvPicPr>
          <p:cNvPr id="3" name="Picture Placeholder 2" descr="ang"/>
          <p:cNvPicPr>
            <a:picLocks noGrp="1" noChangeAspect="1"/>
          </p:cNvPicPr>
          <p:nvPr>
            <p:ph type="pic" idx="22"/>
          </p:nvPr>
        </p:nvPicPr>
        <p:blipFill>
          <a:blip r:embed="rId4"/>
          <a:stretch>
            <a:fillRect/>
          </a:stretch>
        </p:blipFill>
        <p:spPr>
          <a:xfrm>
            <a:off x="7807960" y="2108835"/>
            <a:ext cx="3428365" cy="41567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Result </a:t>
            </a:r>
          </a:p>
        </p:txBody>
      </p:sp>
      <p:pic>
        <p:nvPicPr>
          <p:cNvPr id="17" name="Picture Placeholder 16" descr="i2"/>
          <p:cNvPicPr>
            <a:picLocks noGrp="1" noChangeAspect="1"/>
          </p:cNvPicPr>
          <p:nvPr>
            <p:ph type="pic" idx="21"/>
          </p:nvPr>
        </p:nvPicPr>
        <p:blipFill>
          <a:blip r:embed="rId2"/>
          <a:stretch>
            <a:fillRect/>
          </a:stretch>
        </p:blipFill>
        <p:spPr>
          <a:xfrm>
            <a:off x="3141345" y="2338070"/>
            <a:ext cx="2564765" cy="3931920"/>
          </a:xfrm>
          <a:prstGeom prst="rect">
            <a:avLst/>
          </a:prstGeom>
        </p:spPr>
      </p:pic>
      <p:pic>
        <p:nvPicPr>
          <p:cNvPr id="18" name="Picture Placeholder 17" descr="i4"/>
          <p:cNvPicPr>
            <a:picLocks noGrp="1" noChangeAspect="1"/>
          </p:cNvPicPr>
          <p:nvPr>
            <p:ph type="pic" idx="22"/>
          </p:nvPr>
        </p:nvPicPr>
        <p:blipFill>
          <a:blip r:embed="rId3"/>
          <a:stretch>
            <a:fillRect/>
          </a:stretch>
        </p:blipFill>
        <p:spPr>
          <a:xfrm>
            <a:off x="5934075" y="2337435"/>
            <a:ext cx="2528570" cy="3933190"/>
          </a:xfrm>
          <a:prstGeom prst="rect">
            <a:avLst/>
          </a:prstGeom>
        </p:spPr>
      </p:pic>
      <p:pic>
        <p:nvPicPr>
          <p:cNvPr id="16" name="Picture Placeholder 15" descr="i3"/>
          <p:cNvPicPr>
            <a:picLocks noGrp="1" noChangeAspect="1"/>
          </p:cNvPicPr>
          <p:nvPr>
            <p:ph type="pic" idx="15"/>
          </p:nvPr>
        </p:nvPicPr>
        <p:blipFill>
          <a:blip r:embed="rId4"/>
          <a:stretch>
            <a:fillRect/>
          </a:stretch>
        </p:blipFill>
        <p:spPr>
          <a:xfrm>
            <a:off x="464185" y="2338070"/>
            <a:ext cx="2449195" cy="3932555"/>
          </a:xfrm>
          <a:prstGeom prst="rect">
            <a:avLst/>
          </a:prstGeom>
        </p:spPr>
      </p:pic>
      <p:pic>
        <p:nvPicPr>
          <p:cNvPr id="19" name="Picture 18" descr="i7"/>
          <p:cNvPicPr>
            <a:picLocks noChangeAspect="1"/>
          </p:cNvPicPr>
          <p:nvPr/>
        </p:nvPicPr>
        <p:blipFill>
          <a:blip r:embed="rId5"/>
          <a:stretch>
            <a:fillRect/>
          </a:stretch>
        </p:blipFill>
        <p:spPr>
          <a:xfrm>
            <a:off x="8830310" y="2337435"/>
            <a:ext cx="3017520" cy="39331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sz="half" idx="1"/>
          </p:nvPr>
        </p:nvSpPr>
        <p:spPr>
          <a:xfrm>
            <a:off x="680085" y="2127885"/>
            <a:ext cx="6704330" cy="3808095"/>
          </a:xfrm>
        </p:spPr>
        <p:txBody>
          <a:bodyPr vert="horz" lIns="91440" tIns="45720" rIns="91440" bIns="45720" rtlCol="0" anchor="t">
            <a:normAutofit/>
          </a:bodyPr>
          <a:lstStyle/>
          <a:p>
            <a:r>
              <a:rPr lang="en-US" dirty="0"/>
              <a:t>IDE : VS CODE</a:t>
            </a:r>
            <a:r>
              <a:rPr lang="en-IN" altLang="en-US" dirty="0"/>
              <a:t>,Google Colab</a:t>
            </a:r>
          </a:p>
          <a:p>
            <a:r>
              <a:rPr lang="en-US" dirty="0"/>
              <a:t>Data Set : Emotion Detection ( FER_2013) from </a:t>
            </a:r>
            <a:r>
              <a:rPr lang="en-US" dirty="0" err="1"/>
              <a:t>kaggle</a:t>
            </a:r>
            <a:r>
              <a:rPr lang="en-IN" altLang="en-US" dirty="0" err="1"/>
              <a:t>,BFM model</a:t>
            </a:r>
            <a:endParaRPr lang="en-US" dirty="0"/>
          </a:p>
          <a:p>
            <a:r>
              <a:rPr lang="en-US" dirty="0"/>
              <a:t>Modules : </a:t>
            </a:r>
            <a:r>
              <a:rPr lang="en-US" dirty="0" err="1"/>
              <a:t>Keras</a:t>
            </a:r>
            <a:r>
              <a:rPr lang="en-US" dirty="0"/>
              <a:t> , CNN</a:t>
            </a:r>
          </a:p>
          <a:p>
            <a:r>
              <a:rPr lang="en-IN" altLang="en-US" dirty="0"/>
              <a:t>Technologies Used : HTML,CSS, FLASK ,PYTHON</a:t>
            </a:r>
          </a:p>
        </p:txBody>
      </p:sp>
      <p:pic>
        <p:nvPicPr>
          <p:cNvPr id="4" name="Picture 4"/>
          <p:cNvPicPr>
            <a:picLocks noChangeAspect="1"/>
          </p:cNvPicPr>
          <p:nvPr/>
        </p:nvPicPr>
        <p:blipFill>
          <a:blip r:embed="rId2"/>
          <a:stretch>
            <a:fillRect/>
          </a:stretch>
        </p:blipFill>
        <p:spPr>
          <a:xfrm>
            <a:off x="679932" y="5100493"/>
            <a:ext cx="2743200" cy="966781"/>
          </a:xfrm>
          <a:prstGeom prst="rect">
            <a:avLst/>
          </a:prstGeom>
        </p:spPr>
      </p:pic>
      <p:pic>
        <p:nvPicPr>
          <p:cNvPr id="7" name="Picture 7" descr="A picture containing text&#10;&#10;Description automatically generated"/>
          <p:cNvPicPr>
            <a:picLocks noChangeAspect="1"/>
          </p:cNvPicPr>
          <p:nvPr/>
        </p:nvPicPr>
        <p:blipFill>
          <a:blip r:embed="rId3"/>
          <a:stretch>
            <a:fillRect/>
          </a:stretch>
        </p:blipFill>
        <p:spPr>
          <a:xfrm>
            <a:off x="4075430" y="4908550"/>
            <a:ext cx="3242310" cy="1809750"/>
          </a:xfrm>
          <a:prstGeom prst="rect">
            <a:avLst/>
          </a:prstGeom>
        </p:spPr>
      </p:pic>
      <p:pic>
        <p:nvPicPr>
          <p:cNvPr id="6" name="Content Placeholder 5" descr="pic"/>
          <p:cNvPicPr>
            <a:picLocks noGrp="1" noChangeAspect="1"/>
          </p:cNvPicPr>
          <p:nvPr>
            <p:ph sz="half" idx="2"/>
          </p:nvPr>
        </p:nvPicPr>
        <p:blipFill>
          <a:blip r:embed="rId4"/>
          <a:stretch>
            <a:fillRect/>
          </a:stretch>
        </p:blipFill>
        <p:spPr>
          <a:xfrm>
            <a:off x="7779385" y="2291715"/>
            <a:ext cx="3543300" cy="32289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Future Scope</a:t>
            </a:r>
          </a:p>
        </p:txBody>
      </p:sp>
      <p:sp>
        <p:nvSpPr>
          <p:cNvPr id="3" name="Content Placeholder 2"/>
          <p:cNvSpPr>
            <a:spLocks noGrp="1"/>
          </p:cNvSpPr>
          <p:nvPr>
            <p:ph sz="half" idx="1"/>
          </p:nvPr>
        </p:nvSpPr>
        <p:spPr>
          <a:xfrm>
            <a:off x="680321" y="2336800"/>
            <a:ext cx="10507980" cy="3599180"/>
          </a:xfrm>
        </p:spPr>
        <p:txBody>
          <a:bodyPr/>
          <a:lstStyle/>
          <a:p>
            <a:pPr>
              <a:buFont typeface="Wingdings" panose="05000000000000000000" charset="0"/>
              <a:buChar char="Ø"/>
            </a:pPr>
            <a:r>
              <a:rPr lang="en-IN" altLang="en-US" dirty="0"/>
              <a:t>we will make android application</a:t>
            </a:r>
          </a:p>
          <a:p>
            <a:pPr>
              <a:buFont typeface="Wingdings" panose="05000000000000000000" charset="0"/>
              <a:buChar char="Ø"/>
            </a:pPr>
            <a:r>
              <a:rPr lang="en-IN" altLang="en-US" dirty="0"/>
              <a:t>Improving 3d model efficiency.</a:t>
            </a:r>
          </a:p>
          <a:p>
            <a:pPr>
              <a:buFont typeface="Wingdings" panose="05000000000000000000" charset="0"/>
              <a:buChar char="Ø"/>
            </a:pPr>
            <a:r>
              <a:rPr lang="en-IN" altLang="en-US" dirty="0"/>
              <a:t>Option of taking picture real time.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hlinkClick r:id="rId2"/>
              </a:rPr>
              <a:t>https://www.kaggle.com/datasets/msambare/fer2013</a:t>
            </a:r>
            <a:endParaRPr lang="en-US"/>
          </a:p>
          <a:p>
            <a:r>
              <a:rPr lang="en-US" dirty="0">
                <a:hlinkClick r:id="rId3"/>
              </a:rPr>
              <a:t>https://towardsdatascience.com/a-comprehensive-guide-to-convolutional-neural-networks-the-eli5-way-3bd2b1164a53</a:t>
            </a:r>
            <a:endParaRPr lang="en-US"/>
          </a:p>
          <a:p>
            <a:r>
              <a:rPr lang="en-US" dirty="0">
                <a:hlinkClick r:id="rId4"/>
              </a:rPr>
              <a:t>https://www.javatpoint.com/keras</a:t>
            </a:r>
            <a:endParaRPr lang="en-US"/>
          </a:p>
          <a:p>
            <a:r>
              <a:rPr lang="en-US" dirty="0">
                <a:hlinkClick r:id="rId5"/>
              </a:rPr>
              <a:t>https://www.geeksforgeeks.org/opencv-python-tutorial/</a:t>
            </a:r>
          </a:p>
          <a:p>
            <a:r>
              <a:rPr lang="en-US">
                <a:hlinkClick r:id="rId6" action="ppaction://hlinkfile"/>
              </a:rPr>
              <a:t>https://faces.dmi.unibas.ch/bfm/bfm2017.html</a:t>
            </a:r>
          </a:p>
          <a:p>
            <a:r>
              <a:rPr lang="en-US">
                <a:hlinkClick r:id="rId7" action="ppaction://hlinkfile"/>
              </a:rPr>
              <a:t>https://www.tutorialspoint.com/flask/index.htm</a:t>
            </a:r>
            <a:r>
              <a:rPr lang="en-IN" altLang="en-US">
                <a:hlinkClick r:id="rId7" action="ppaction://hlinkfile"/>
              </a:rPr>
              <a:t>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p>
        </p:txBody>
      </p:sp>
      <p:sp>
        <p:nvSpPr>
          <p:cNvPr id="3" name="Text Placeholder 2"/>
          <p:cNvSpPr>
            <a:spLocks noGrp="1"/>
          </p:cNvSpPr>
          <p:nvPr>
            <p:ph type="body" idx="1"/>
          </p:nvPr>
        </p:nvSpPr>
        <p:spPr/>
        <p:txBody>
          <a:bodyPr vert="horz" lIns="91440" tIns="45720" rIns="91440" bIns="45720" rtlCol="0" anchor="t">
            <a:normAutofit/>
          </a:bodyPr>
          <a:lstStyle/>
          <a:p>
            <a:r>
              <a:rPr lang="en-US" dirty="0"/>
              <a:t>       </a:t>
            </a:r>
          </a:p>
        </p:txBody>
      </p:sp>
      <p:pic>
        <p:nvPicPr>
          <p:cNvPr id="4" name="Picture 4" descr="A picture containing graphical user interface&#10;&#10;Description automatically generated"/>
          <p:cNvPicPr>
            <a:picLocks noChangeAspect="1"/>
          </p:cNvPicPr>
          <p:nvPr/>
        </p:nvPicPr>
        <p:blipFill>
          <a:blip r:embed="rId2"/>
          <a:stretch>
            <a:fillRect/>
          </a:stretch>
        </p:blipFill>
        <p:spPr>
          <a:xfrm>
            <a:off x="1814513" y="994213"/>
            <a:ext cx="7590767" cy="50797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br>
              <a:rPr lang="en-US" dirty="0">
                <a:ea typeface="+mn-lt"/>
                <a:cs typeface="+mn-lt"/>
              </a:rPr>
            </a:br>
            <a:r>
              <a:rPr lang="en-IN" altLang="en-US" sz="2000" dirty="0">
                <a:ea typeface="+mn-lt"/>
                <a:cs typeface="+mn-lt"/>
              </a:rPr>
              <a:t>&gt;&gt; </a:t>
            </a:r>
            <a:r>
              <a:rPr lang="en-US" sz="2000" dirty="0">
                <a:ea typeface="+mn-lt"/>
                <a:cs typeface="+mn-lt"/>
              </a:rPr>
              <a:t>Face detection, which is an effortless task for humans, is complex to perform on machines. The interaction between human beings and computers will be more</a:t>
            </a:r>
            <a:br>
              <a:rPr lang="en-US" sz="2000" dirty="0">
                <a:ea typeface="+mn-lt"/>
                <a:cs typeface="+mn-lt"/>
              </a:rPr>
            </a:br>
            <a:r>
              <a:rPr lang="en-US" sz="2000" dirty="0">
                <a:ea typeface="+mn-lt"/>
                <a:cs typeface="+mn-lt"/>
              </a:rPr>
              <a:t>natural if computers are able to perceive and respond to human non-verbal</a:t>
            </a:r>
            <a:br>
              <a:rPr lang="en-US" sz="2000" dirty="0">
                <a:ea typeface="+mn-lt"/>
                <a:cs typeface="+mn-lt"/>
              </a:rPr>
            </a:br>
            <a:r>
              <a:rPr lang="en-US" sz="2000" dirty="0">
                <a:ea typeface="+mn-lt"/>
                <a:cs typeface="+mn-lt"/>
              </a:rPr>
              <a:t>communication such as emotions. </a:t>
            </a:r>
            <a:endParaRPr lang="en-US" sz="2000">
              <a:ea typeface="+mn-lt"/>
              <a:cs typeface="+mn-lt"/>
            </a:endParaRPr>
          </a:p>
          <a:p>
            <a:pPr marL="0" indent="0">
              <a:buNone/>
            </a:pPr>
            <a:r>
              <a:rPr lang="en-IN" altLang="en-US" sz="2000" dirty="0">
                <a:ea typeface="+mn-lt"/>
                <a:cs typeface="+mn-lt"/>
              </a:rPr>
              <a:t>&gt;&gt; </a:t>
            </a:r>
            <a:r>
              <a:rPr lang="en-US" sz="2000" dirty="0">
                <a:ea typeface="+mn-lt"/>
                <a:cs typeface="+mn-lt"/>
              </a:rPr>
              <a:t>This project uses a combination of techniques in two topics; face detection and recognition. The first step is detection of face in sequential frames containing face. Emotions are reflected from speech, hand and gestures of the body and through facial expressions. The main objective of this project is to make a webapp to </a:t>
            </a:r>
            <a:r>
              <a:rPr lang="en-IN" altLang="en-US" sz="2000" dirty="0">
                <a:ea typeface="+mn-lt"/>
                <a:cs typeface="+mn-lt"/>
              </a:rPr>
              <a:t>upload an image to</a:t>
            </a:r>
            <a:r>
              <a:rPr lang="en-US" sz="2000" dirty="0">
                <a:ea typeface="+mn-lt"/>
                <a:cs typeface="+mn-lt"/>
              </a:rPr>
              <a:t> detect emotions and make a 3d render </a:t>
            </a:r>
            <a:r>
              <a:rPr lang="en-IN" altLang="en-US" sz="2000" dirty="0">
                <a:ea typeface="+mn-lt"/>
                <a:cs typeface="+mn-lt"/>
              </a:rPr>
              <a:t>face.</a:t>
            </a:r>
            <a:r>
              <a:rPr lang="en-US" sz="2000" dirty="0">
                <a:ea typeface="+mn-lt"/>
                <a:cs typeface="+mn-lt"/>
              </a:rPr>
              <a:t> </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about project</a:t>
            </a:r>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en-US" dirty="0"/>
              <a:t>&gt;&gt; We create a model using </a:t>
            </a:r>
            <a:r>
              <a:rPr lang="en-US" dirty="0" err="1"/>
              <a:t>keras</a:t>
            </a:r>
            <a:r>
              <a:rPr lang="en-US" dirty="0"/>
              <a:t> modelling, execute and train it for human face detection and emotion analysis</a:t>
            </a:r>
            <a:r>
              <a:rPr lang="en-IN" altLang="en-US" dirty="0"/>
              <a:t> w</a:t>
            </a:r>
            <a:r>
              <a:rPr lang="en-US" dirty="0"/>
              <a:t>ith the help of machine learning algorithm</a:t>
            </a:r>
            <a:r>
              <a:rPr lang="en-IN" altLang="en-US" dirty="0"/>
              <a:t> CNN.</a:t>
            </a:r>
            <a:endParaRPr lang="en-US" dirty="0"/>
          </a:p>
          <a:p>
            <a:pPr marL="0" indent="0">
              <a:buNone/>
            </a:pPr>
            <a:endParaRPr lang="en-US" dirty="0"/>
          </a:p>
          <a:p>
            <a:pPr marL="0" indent="0">
              <a:buNone/>
            </a:pPr>
            <a:r>
              <a:rPr lang="en-US" dirty="0"/>
              <a:t>&gt;&gt; </a:t>
            </a:r>
            <a:r>
              <a:rPr lang="en-IN" altLang="en-US" dirty="0"/>
              <a:t>Our project </a:t>
            </a:r>
            <a:r>
              <a:rPr lang="en-US" dirty="0"/>
              <a:t>CNN model </a:t>
            </a:r>
            <a:r>
              <a:rPr lang="en-IN" altLang="en-US" dirty="0"/>
              <a:t>has</a:t>
            </a:r>
            <a:r>
              <a:rPr lang="en-US" dirty="0"/>
              <a:t> </a:t>
            </a:r>
            <a:r>
              <a:rPr lang="en-IN" altLang="en-US" dirty="0"/>
              <a:t>6</a:t>
            </a:r>
            <a:r>
              <a:rPr lang="en-US" dirty="0"/>
              <a:t> layers of filtering and</a:t>
            </a:r>
            <a:r>
              <a:rPr lang="en-IN" altLang="en-US" dirty="0"/>
              <a:t> </a:t>
            </a:r>
            <a:r>
              <a:rPr lang="en-US" dirty="0"/>
              <a:t>trained with </a:t>
            </a:r>
            <a:r>
              <a:rPr lang="en-US" dirty="0" err="1"/>
              <a:t>kaggle</a:t>
            </a:r>
            <a:r>
              <a:rPr lang="en-US" dirty="0"/>
              <a:t> dataset</a:t>
            </a:r>
            <a:r>
              <a:rPr lang="en-IN" altLang="en-US" dirty="0"/>
              <a:t> fer2013 which has around 33,000 pictures classify into 7 classes</a:t>
            </a:r>
            <a:r>
              <a:rPr lang="en-US" dirty="0"/>
              <a:t>.</a:t>
            </a:r>
          </a:p>
          <a:p>
            <a:pPr marL="0" indent="0">
              <a:buNone/>
            </a:pPr>
            <a:endParaRPr lang="en-IN" altLang="en-US" dirty="0"/>
          </a:p>
          <a:p>
            <a:pPr marL="0" indent="0">
              <a:buNone/>
            </a:pPr>
            <a:r>
              <a:rPr lang="en-IN" altLang="en-US" dirty="0"/>
              <a:t>&gt;&gt; User has to upload image then the system will predict the emotion using trained model.</a:t>
            </a:r>
            <a:endParaRPr lang="en-US" dirty="0"/>
          </a:p>
          <a:p>
            <a:pPr marL="0" indent="0">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ym typeface="+mn-ea"/>
              </a:rPr>
              <a:t>Description about project</a:t>
            </a:r>
            <a:endParaRPr lang="en-US"/>
          </a:p>
        </p:txBody>
      </p:sp>
      <p:sp>
        <p:nvSpPr>
          <p:cNvPr id="5" name="Content Placeholder 4"/>
          <p:cNvSpPr>
            <a:spLocks noGrp="1"/>
          </p:cNvSpPr>
          <p:nvPr>
            <p:ph idx="1"/>
          </p:nvPr>
        </p:nvSpPr>
        <p:spPr/>
        <p:txBody>
          <a:bodyPr/>
          <a:lstStyle/>
          <a:p>
            <a:pPr marL="0" indent="0">
              <a:buNone/>
            </a:pPr>
            <a:r>
              <a:rPr lang="en-IN" altLang="en-US"/>
              <a:t>&gt;&gt; For making 3d model we use Basel Face Model (2017) which provide the dataset and pretrained model.</a:t>
            </a:r>
          </a:p>
          <a:p>
            <a:pPr marL="0" indent="0">
              <a:buNone/>
            </a:pPr>
            <a:endParaRPr lang="en-IN" altLang="en-US"/>
          </a:p>
          <a:p>
            <a:pPr marL="0" indent="0">
              <a:buNone/>
            </a:pPr>
            <a:r>
              <a:rPr lang="en-IN" altLang="en-US"/>
              <a:t>&gt;&gt; Whole process of making 3d face using BFM pretrained model</a:t>
            </a:r>
          </a:p>
          <a:p>
            <a:pPr marL="0" indent="0">
              <a:buNone/>
            </a:pPr>
            <a:r>
              <a:rPr lang="en-IN" altLang="en-US"/>
              <a:t>needs GPU.</a:t>
            </a:r>
          </a:p>
          <a:p>
            <a:pPr marL="0" indent="0">
              <a:buNone/>
            </a:pPr>
            <a:endParaRPr lang="en-IN" altLang="en-US"/>
          </a:p>
          <a:p>
            <a:pPr marL="0" indent="0">
              <a:buNone/>
            </a:pPr>
            <a:r>
              <a:rPr lang="en-IN" altLang="en-US"/>
              <a:t>&gt;&gt; After predicting emotion the image will be send to BFM model which will make it into 3d.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720" y="117143"/>
            <a:ext cx="7620586" cy="932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p:cNvPicPr>
            <a:picLocks noChangeAspect="1"/>
          </p:cNvPicPr>
          <p:nvPr/>
        </p:nvPicPr>
        <p:blipFill>
          <a:blip r:embed="rId2"/>
          <a:stretch>
            <a:fillRect/>
          </a:stretch>
        </p:blipFill>
        <p:spPr>
          <a:xfrm>
            <a:off x="254760" y="1182932"/>
            <a:ext cx="10226720" cy="5583958"/>
          </a:xfrm>
          <a:prstGeom prst="rect">
            <a:avLst/>
          </a:prstGeom>
        </p:spPr>
      </p:pic>
      <p:sp>
        <p:nvSpPr>
          <p:cNvPr id="3" name="TextBox 2"/>
          <p:cNvSpPr txBox="1"/>
          <p:nvPr/>
        </p:nvSpPr>
        <p:spPr>
          <a:xfrm>
            <a:off x="483358" y="363939"/>
            <a:ext cx="5919716"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IN" altLang="en-US" sz="3200" dirty="0"/>
              <a:t>Use Case Diagram</a:t>
            </a:r>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p>
        </p:txBody>
      </p:sp>
      <p:pic>
        <p:nvPicPr>
          <p:cNvPr id="8" name="Picture Placeholder 7" descr="PrivateTest_7366737"/>
          <p:cNvPicPr>
            <a:picLocks noGrp="1" noChangeAspect="1"/>
          </p:cNvPicPr>
          <p:nvPr>
            <p:ph type="pic" idx="15"/>
          </p:nvPr>
        </p:nvPicPr>
        <p:blipFill>
          <a:blip r:embed="rId2"/>
          <a:stretch>
            <a:fillRect/>
          </a:stretch>
        </p:blipFill>
        <p:spPr>
          <a:xfrm>
            <a:off x="4940300" y="4382770"/>
            <a:ext cx="2290445" cy="2290445"/>
          </a:xfrm>
          <a:prstGeom prst="rect">
            <a:avLst/>
          </a:prstGeom>
        </p:spPr>
      </p:pic>
      <p:pic>
        <p:nvPicPr>
          <p:cNvPr id="18" name="Picture Placeholder 17" descr="PrivateTest_4576701"/>
          <p:cNvPicPr>
            <a:picLocks noGrp="1" noChangeAspect="1"/>
          </p:cNvPicPr>
          <p:nvPr>
            <p:ph type="pic" idx="21"/>
          </p:nvPr>
        </p:nvPicPr>
        <p:blipFill>
          <a:blip r:embed="rId3"/>
          <a:stretch>
            <a:fillRect/>
          </a:stretch>
        </p:blipFill>
        <p:spPr>
          <a:xfrm>
            <a:off x="8047990" y="2785110"/>
            <a:ext cx="2511425" cy="2511425"/>
          </a:xfrm>
          <a:prstGeom prst="rect">
            <a:avLst/>
          </a:prstGeom>
        </p:spPr>
      </p:pic>
      <p:sp>
        <p:nvSpPr>
          <p:cNvPr id="26" name="Text Box 25"/>
          <p:cNvSpPr txBox="1"/>
          <p:nvPr/>
        </p:nvSpPr>
        <p:spPr>
          <a:xfrm>
            <a:off x="749300" y="2355215"/>
            <a:ext cx="6071235" cy="1630045"/>
          </a:xfrm>
          <a:prstGeom prst="rect">
            <a:avLst/>
          </a:prstGeom>
          <a:noFill/>
        </p:spPr>
        <p:txBody>
          <a:bodyPr wrap="none" rtlCol="0">
            <a:spAutoFit/>
          </a:bodyPr>
          <a:lstStyle/>
          <a:p>
            <a:pPr marL="0" indent="0" algn="l">
              <a:buFont typeface="Wingdings" panose="05000000000000000000" charset="0"/>
              <a:buNone/>
            </a:pPr>
            <a:r>
              <a:rPr lang="en-IN" altLang="en-US" sz="2800">
                <a:sym typeface="+mn-ea"/>
              </a:rPr>
              <a:t>&gt;&gt; Data Analysis:</a:t>
            </a:r>
            <a:endParaRPr lang="en-IN" altLang="en-US" sz="2800"/>
          </a:p>
          <a:p>
            <a:pPr algn="l">
              <a:buFont typeface="Wingdings" panose="05000000000000000000" charset="0"/>
              <a:buChar char="§"/>
            </a:pPr>
            <a:r>
              <a:rPr lang="en-IN" altLang="en-US" sz="2400">
                <a:sym typeface="+mn-ea"/>
              </a:rPr>
              <a:t>Image converting into grayscale using CV2</a:t>
            </a:r>
            <a:endParaRPr lang="en-IN" altLang="en-US" sz="2400"/>
          </a:p>
          <a:p>
            <a:pPr algn="l">
              <a:buFont typeface="Wingdings" panose="05000000000000000000" charset="0"/>
              <a:buChar char="§"/>
            </a:pPr>
            <a:r>
              <a:rPr lang="en-IN" altLang="en-US" sz="2400">
                <a:sym typeface="+mn-ea"/>
              </a:rPr>
              <a:t>Resizing gray Image to 48x48 pixels</a:t>
            </a:r>
            <a:endParaRPr lang="en-IN" altLang="en-US" sz="2400"/>
          </a:p>
          <a:p>
            <a:pPr algn="l">
              <a:buFont typeface="Wingdings" panose="05000000000000000000" charset="0"/>
              <a:buChar char="§"/>
            </a:pPr>
            <a:r>
              <a:rPr lang="en-IN" altLang="en-US" sz="2400">
                <a:sym typeface="+mn-ea"/>
              </a:rPr>
              <a:t>Reshaping image using Numpy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Description About Models</a:t>
            </a:r>
          </a:p>
        </p:txBody>
      </p:sp>
      <p:sp>
        <p:nvSpPr>
          <p:cNvPr id="3" name="Content Placeholder 2"/>
          <p:cNvSpPr>
            <a:spLocks noGrp="1"/>
          </p:cNvSpPr>
          <p:nvPr>
            <p:ph sz="half" idx="1"/>
          </p:nvPr>
        </p:nvSpPr>
        <p:spPr>
          <a:xfrm>
            <a:off x="680085" y="2366645"/>
            <a:ext cx="6095365" cy="3599180"/>
          </a:xfrm>
        </p:spPr>
        <p:txBody>
          <a:bodyPr/>
          <a:lstStyle/>
          <a:p>
            <a:pPr marL="0" indent="0" algn="l">
              <a:buFont typeface="Wingdings" panose="05000000000000000000" charset="0"/>
              <a:buNone/>
            </a:pPr>
            <a:r>
              <a:rPr lang="en-IN" altLang="en-US" sz="2800">
                <a:sym typeface="+mn-ea"/>
              </a:rPr>
              <a:t>&gt;&gt; Face Detection:</a:t>
            </a:r>
            <a:endParaRPr lang="en-IN" altLang="en-US" sz="2800"/>
          </a:p>
          <a:p>
            <a:pPr marL="0" indent="0" algn="l">
              <a:buFont typeface="Wingdings" panose="05000000000000000000" charset="0"/>
              <a:buChar char="§"/>
            </a:pPr>
            <a:r>
              <a:rPr lang="en-IN" altLang="en-US">
                <a:sym typeface="+mn-ea"/>
              </a:rPr>
              <a:t>Detecting faces using “haarcascade_frontalface_default.xml”.</a:t>
            </a:r>
            <a:endParaRPr lang="en-IN" altLang="en-US"/>
          </a:p>
          <a:p>
            <a:pPr marL="0" indent="0" algn="l">
              <a:buFont typeface="Wingdings" panose="05000000000000000000" charset="0"/>
              <a:buChar char="§"/>
            </a:pPr>
            <a:r>
              <a:rPr lang="en-IN" altLang="en-US">
                <a:sym typeface="+mn-ea"/>
              </a:rPr>
              <a:t>Cropping image to face shape.</a:t>
            </a:r>
            <a:endParaRPr lang="en-IN" altLang="en-US"/>
          </a:p>
          <a:p>
            <a:endParaRPr lang="en-US"/>
          </a:p>
        </p:txBody>
      </p:sp>
      <p:pic>
        <p:nvPicPr>
          <p:cNvPr id="5" name="Content Placeholder 4" descr="after"/>
          <p:cNvPicPr>
            <a:picLocks noGrp="1" noChangeAspect="1"/>
          </p:cNvPicPr>
          <p:nvPr>
            <p:ph sz="half" idx="2"/>
          </p:nvPr>
        </p:nvPicPr>
        <p:blipFill>
          <a:blip r:embed="rId2"/>
          <a:stretch>
            <a:fillRect/>
          </a:stretch>
        </p:blipFill>
        <p:spPr>
          <a:xfrm>
            <a:off x="7950835" y="2446655"/>
            <a:ext cx="3599180" cy="3599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a:t>Description About Models</a:t>
            </a:r>
          </a:p>
        </p:txBody>
      </p:sp>
      <p:pic>
        <p:nvPicPr>
          <p:cNvPr id="7" name="Picture Placeholder 6" descr="home2"/>
          <p:cNvPicPr>
            <a:picLocks noGrp="1" noChangeAspect="1"/>
          </p:cNvPicPr>
          <p:nvPr>
            <p:ph type="pic" idx="1"/>
          </p:nvPr>
        </p:nvPicPr>
        <p:blipFill>
          <a:blip r:embed="rId2"/>
          <a:stretch>
            <a:fillRect/>
          </a:stretch>
        </p:blipFill>
        <p:spPr>
          <a:xfrm>
            <a:off x="887730" y="3537585"/>
            <a:ext cx="9796780" cy="3051810"/>
          </a:xfrm>
          <a:prstGeom prst="rect">
            <a:avLst/>
          </a:prstGeom>
        </p:spPr>
      </p:pic>
      <p:sp>
        <p:nvSpPr>
          <p:cNvPr id="11" name="Text Box 10"/>
          <p:cNvSpPr txBox="1"/>
          <p:nvPr/>
        </p:nvSpPr>
        <p:spPr>
          <a:xfrm>
            <a:off x="979170" y="2016125"/>
            <a:ext cx="8065770" cy="1630045"/>
          </a:xfrm>
          <a:prstGeom prst="rect">
            <a:avLst/>
          </a:prstGeom>
          <a:noFill/>
        </p:spPr>
        <p:txBody>
          <a:bodyPr wrap="none" rtlCol="0">
            <a:spAutoFit/>
          </a:bodyPr>
          <a:lstStyle/>
          <a:p>
            <a:pPr marL="0" indent="0" algn="l">
              <a:buNone/>
            </a:pPr>
            <a:r>
              <a:rPr lang="en-IN" altLang="en-US" sz="2800">
                <a:sym typeface="+mn-ea"/>
              </a:rPr>
              <a:t>&gt;&gt; Emotion Analysis:</a:t>
            </a:r>
            <a:endParaRPr lang="en-IN" altLang="en-US" sz="2800"/>
          </a:p>
          <a:p>
            <a:pPr algn="l">
              <a:buFont typeface="Wingdings" panose="05000000000000000000" charset="0"/>
              <a:buChar char="§"/>
            </a:pPr>
            <a:r>
              <a:rPr lang="en-IN" altLang="en-US" sz="2400">
                <a:sym typeface="+mn-ea"/>
              </a:rPr>
              <a:t>Loading model structure using json file.</a:t>
            </a:r>
            <a:endParaRPr lang="en-IN" altLang="en-US" sz="2400"/>
          </a:p>
          <a:p>
            <a:pPr algn="l">
              <a:buFont typeface="Wingdings" panose="05000000000000000000" charset="0"/>
              <a:buChar char="§"/>
            </a:pPr>
            <a:r>
              <a:rPr lang="en-IN" altLang="en-US" sz="2400">
                <a:sym typeface="+mn-ea"/>
              </a:rPr>
              <a:t>Predicting emotion using CNN trained model (model.h5) </a:t>
            </a:r>
            <a:endParaRPr lang="en-IN" altLang="en-US" sz="2400"/>
          </a:p>
          <a:p>
            <a:endParaRPr lang="en-IN" altLang="en-US" sz="2400"/>
          </a:p>
        </p:txBody>
      </p:sp>
    </p:spTree>
  </p:cSld>
  <p:clrMapOvr>
    <a:masterClrMapping/>
  </p:clrMapOvr>
</p:sld>
</file>

<file path=ppt/theme/theme1.xml><?xml version="1.0" encoding="utf-8"?>
<a:theme xmlns:a="http://schemas.openxmlformats.org/drawingml/2006/main" name="TM04033917[[fn=Berlin]]_novariants">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TM00001032</Template>
  <TotalTime>0</TotalTime>
  <Words>4064</Words>
  <Application>Microsoft Office PowerPoint</Application>
  <PresentationFormat>Widescreen</PresentationFormat>
  <Paragraphs>184</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TM04033917[[fn=Berlin]]_novariants</vt:lpstr>
      <vt:lpstr>HUMAN FACE EMOTION IN 3D</vt:lpstr>
      <vt:lpstr>Contents</vt:lpstr>
      <vt:lpstr>Abstract</vt:lpstr>
      <vt:lpstr>Description about project</vt:lpstr>
      <vt:lpstr>Description about project</vt:lpstr>
      <vt:lpstr>PowerPoint Presentation</vt:lpstr>
      <vt:lpstr>Description About Models</vt:lpstr>
      <vt:lpstr>Description About Models</vt:lpstr>
      <vt:lpstr>Description About Models</vt:lpstr>
      <vt:lpstr>Description About Models</vt:lpstr>
      <vt:lpstr>PowerPoint Presentation</vt:lpstr>
      <vt:lpstr>Use Cases</vt:lpstr>
      <vt:lpstr>Use Cases</vt:lpstr>
      <vt:lpstr>Use Cases</vt:lpstr>
      <vt:lpstr>Use Cases</vt:lpstr>
      <vt:lpstr>Output Screenshots</vt:lpstr>
      <vt:lpstr>PowerPoint Presentation</vt:lpstr>
      <vt:lpstr>PowerPoint Presentation</vt:lpstr>
      <vt:lpstr>Contact Us</vt:lpstr>
      <vt:lpstr>Result</vt:lpstr>
      <vt:lpstr>Result </vt:lpstr>
      <vt:lpstr>Technologies Used</vt:lpstr>
      <vt:lpstr>Future Scope</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Sameer Shaik</cp:lastModifiedBy>
  <cp:revision>264</cp:revision>
  <dcterms:created xsi:type="dcterms:W3CDTF">2022-09-26T01:09:00Z</dcterms:created>
  <dcterms:modified xsi:type="dcterms:W3CDTF">2022-12-29T15:42:15Z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F6D7E717F8EF4297A69BB273B708712E</vt:lpwstr>
  </property>
  <property fmtid="{D5CDD505-2E9C-101B-9397-08002B2CF9AE}" pid="3" name="KSOProductBuildVer">
    <vt:lpwstr>1033-11.2.0.11417</vt:lpwstr>
  </property>
</Properties>
</file>